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5"/>
  </p:notesMasterIdLst>
  <p:handoutMasterIdLst>
    <p:handoutMasterId r:id="rId16"/>
  </p:handoutMasterIdLst>
  <p:sldIdLst>
    <p:sldId id="572" r:id="rId2"/>
    <p:sldId id="596" r:id="rId3"/>
    <p:sldId id="605" r:id="rId4"/>
    <p:sldId id="604" r:id="rId5"/>
    <p:sldId id="598" r:id="rId6"/>
    <p:sldId id="599" r:id="rId7"/>
    <p:sldId id="578" r:id="rId8"/>
    <p:sldId id="601" r:id="rId9"/>
    <p:sldId id="603" r:id="rId10"/>
    <p:sldId id="579" r:id="rId11"/>
    <p:sldId id="581" r:id="rId12"/>
    <p:sldId id="602" r:id="rId13"/>
    <p:sldId id="5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 Senko" initials="L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A9"/>
    <a:srgbClr val="00849E"/>
    <a:srgbClr val="7CB400"/>
    <a:srgbClr val="006C82"/>
    <a:srgbClr val="797C81"/>
    <a:srgbClr val="82858A"/>
    <a:srgbClr val="00768E"/>
    <a:srgbClr val="84BD00"/>
    <a:srgbClr val="5A8200"/>
    <a:srgbClr val="D86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 autoAdjust="0"/>
    <p:restoredTop sz="81487" autoAdjust="0"/>
  </p:normalViewPr>
  <p:slideViewPr>
    <p:cSldViewPr snapToGrid="0">
      <p:cViewPr varScale="1">
        <p:scale>
          <a:sx n="108" d="100"/>
          <a:sy n="108" d="100"/>
        </p:scale>
        <p:origin x="45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09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1B2BA-1DC8-644E-B629-9BA57F5C9288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BE75E-0391-DB41-9C1B-74A2A241A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87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7A52A-475E-4903-9AD7-5664307F0BC0}" type="datetimeFigureOut">
              <a:rPr lang="en-US" smtClean="0"/>
              <a:t>12/13/2017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27583-8EB5-4FE0-BB24-A56E29B863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65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94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88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5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9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9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94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47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30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column</a:t>
            </a:r>
            <a:r>
              <a:rPr lang="en-US" baseline="0" dirty="0"/>
              <a:t> layout with bullets, you may turn bullets off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27583-8EB5-4FE0-BB24-A56E29B8631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6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1007533"/>
            <a:ext cx="12192001" cy="5207000"/>
          </a:xfrm>
          <a:prstGeom prst="rect">
            <a:avLst/>
          </a:prstGeom>
          <a:solidFill>
            <a:srgbClr val="00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5973334" y="2094392"/>
            <a:ext cx="5388933" cy="3024814"/>
            <a:chOff x="5148976" y="2549673"/>
            <a:chExt cx="1498584" cy="841157"/>
          </a:xfrm>
          <a:solidFill>
            <a:srgbClr val="00849E"/>
          </a:solidFill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</p:grpSp>
      <p:sp>
        <p:nvSpPr>
          <p:cNvPr id="28" name="Title 1"/>
          <p:cNvSpPr txBox="1">
            <a:spLocks/>
          </p:cNvSpPr>
          <p:nvPr userDrawn="1"/>
        </p:nvSpPr>
        <p:spPr>
          <a:xfrm>
            <a:off x="1847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accent1"/>
                </a:solidFill>
                <a:latin typeface="Avenir LT Std 35 Light" panose="020B0402020203020204" pitchFamily="34" charset="0"/>
              </a:rPr>
              <a:t>Grow Beyond.</a:t>
            </a:r>
            <a:endParaRPr lang="en-US" sz="1600" dirty="0">
              <a:solidFill>
                <a:schemeClr val="accent1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9398" y="2079625"/>
            <a:ext cx="9093202" cy="304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 b="0" i="0" baseline="0">
                <a:solidFill>
                  <a:schemeClr val="bg1"/>
                </a:solidFill>
                <a:latin typeface="Avenir LT Std 85 Heavy"/>
                <a:cs typeface="Avenir LT Std 85 Heav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9985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chemeClr val="accent1"/>
                </a:solidFill>
                <a:latin typeface="Avenir LT Std 35 Light" panose="020B0402020203020204" pitchFamily="34" charset="0"/>
              </a:rPr>
              <a:t>www.q2ebanking.com</a:t>
            </a:r>
            <a:endParaRPr lang="en-US" sz="1600" dirty="0">
              <a:solidFill>
                <a:schemeClr val="accent1"/>
              </a:solidFill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4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2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7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7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133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</p:spTree>
    <p:extLst>
      <p:ext uri="{BB962C8B-B14F-4D97-AF65-F5344CB8AC3E}">
        <p14:creationId xmlns:p14="http://schemas.microsoft.com/office/powerpoint/2010/main" val="40826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39654" y="5938199"/>
            <a:ext cx="12386733" cy="1696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93133" y="-67733"/>
            <a:ext cx="12386733" cy="1696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</p:spTree>
    <p:extLst>
      <p:ext uri="{BB962C8B-B14F-4D97-AF65-F5344CB8AC3E}">
        <p14:creationId xmlns:p14="http://schemas.microsoft.com/office/powerpoint/2010/main" val="277797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007533"/>
            <a:ext cx="12192001" cy="520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975398" y="2091120"/>
            <a:ext cx="5388933" cy="3024814"/>
            <a:chOff x="5148976" y="2549673"/>
            <a:chExt cx="1498584" cy="841157"/>
          </a:xfrm>
          <a:solidFill>
            <a:srgbClr val="7CB400"/>
          </a:solidFill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</p:grp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9398" y="2079625"/>
            <a:ext cx="9093202" cy="304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 b="0" i="0">
                <a:solidFill>
                  <a:schemeClr val="bg1"/>
                </a:solidFill>
                <a:latin typeface="Avenir LT Std 85 Heavy"/>
                <a:cs typeface="Avenir LT Std 85 Heav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3" name="Title 1"/>
          <p:cNvSpPr txBox="1">
            <a:spLocks/>
          </p:cNvSpPr>
          <p:nvPr userDrawn="1"/>
        </p:nvSpPr>
        <p:spPr>
          <a:xfrm>
            <a:off x="1847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accent3"/>
                </a:solidFill>
                <a:latin typeface="Avenir LT Std 35 Light" panose="020B0402020203020204" pitchFamily="34" charset="0"/>
              </a:rPr>
              <a:t>Grow Beyond.</a:t>
            </a:r>
            <a:endParaRPr lang="en-US" sz="1600" dirty="0">
              <a:solidFill>
                <a:schemeClr val="accent3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9985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rgbClr val="84BD00"/>
                </a:solidFill>
                <a:latin typeface="Avenir LT Std 35 Light" panose="020B0402020203020204" pitchFamily="34" charset="0"/>
              </a:rPr>
              <a:t>www.q2ebanking.com</a:t>
            </a:r>
            <a:endParaRPr lang="en-US" sz="1600" dirty="0">
              <a:solidFill>
                <a:srgbClr val="84BD00"/>
              </a:solidFill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007533"/>
            <a:ext cx="12192001" cy="520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975398" y="2082652"/>
            <a:ext cx="5388933" cy="3024814"/>
            <a:chOff x="5148976" y="2549673"/>
            <a:chExt cx="1498584" cy="841157"/>
          </a:xfrm>
          <a:solidFill>
            <a:srgbClr val="6F7277"/>
          </a:solidFill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</p:grp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9398" y="2079625"/>
            <a:ext cx="9093202" cy="304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 b="0" i="0">
                <a:solidFill>
                  <a:schemeClr val="bg1"/>
                </a:solidFill>
                <a:latin typeface="Avenir LT Std 85 Heavy"/>
                <a:cs typeface="Avenir LT Std 85 Heav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1847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accent4"/>
                </a:solidFill>
                <a:latin typeface="Avenir LT Std 35 Light" panose="020B0402020203020204" pitchFamily="34" charset="0"/>
              </a:rPr>
              <a:t>Grow Beyond.</a:t>
            </a:r>
            <a:endParaRPr lang="en-US" sz="1600" dirty="0">
              <a:solidFill>
                <a:schemeClr val="accent4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9985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chemeClr val="accent4"/>
                </a:solidFill>
                <a:latin typeface="Avenir LT Std 35 Light" panose="020B0402020203020204" pitchFamily="34" charset="0"/>
              </a:rPr>
              <a:t>www.q2ebanking.com</a:t>
            </a:r>
            <a:endParaRPr lang="en-US" sz="1600" dirty="0">
              <a:solidFill>
                <a:schemeClr val="accent4"/>
              </a:solidFill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0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007533"/>
            <a:ext cx="12192001" cy="520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975399" y="2091137"/>
            <a:ext cx="5388933" cy="3024814"/>
            <a:chOff x="5148976" y="2549673"/>
            <a:chExt cx="1498584" cy="841157"/>
          </a:xfrm>
          <a:solidFill>
            <a:srgbClr val="DB6413"/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</p:grp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9398" y="2079625"/>
            <a:ext cx="9093202" cy="304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 b="0" i="0">
                <a:solidFill>
                  <a:schemeClr val="bg1"/>
                </a:solidFill>
                <a:latin typeface="Avenir LT Std 85 Heavy"/>
                <a:cs typeface="Avenir LT Std 85 Heav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1847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accent2"/>
                </a:solidFill>
                <a:latin typeface="Avenir LT Std 35 Light" panose="020B0402020203020204" pitchFamily="34" charset="0"/>
              </a:rPr>
              <a:t>Grow Beyond.</a:t>
            </a:r>
            <a:endParaRPr lang="en-US" sz="1600" dirty="0">
              <a:solidFill>
                <a:schemeClr val="accent2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9985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chemeClr val="accent2"/>
                </a:solidFill>
                <a:latin typeface="Avenir LT Std 35 Light" panose="020B0402020203020204" pitchFamily="34" charset="0"/>
              </a:rPr>
              <a:t>www.q2ebanking.com</a:t>
            </a:r>
            <a:endParaRPr lang="en-US" sz="1600" dirty="0">
              <a:solidFill>
                <a:schemeClr val="accent2"/>
              </a:solidFill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31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1007533"/>
            <a:ext cx="12192001" cy="5207000"/>
          </a:xfrm>
          <a:prstGeom prst="rect">
            <a:avLst/>
          </a:prstGeom>
          <a:solidFill>
            <a:srgbClr val="B35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975398" y="2082652"/>
            <a:ext cx="5388933" cy="3024814"/>
            <a:chOff x="5148976" y="2549673"/>
            <a:chExt cx="1498584" cy="841157"/>
          </a:xfrm>
          <a:solidFill>
            <a:srgbClr val="6F7277"/>
          </a:solidFill>
        </p:grpSpPr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solidFill>
              <a:srgbClr val="8A4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84BD00"/>
                </a:solidFill>
              </a:endParaRPr>
            </a:p>
          </p:txBody>
        </p:sp>
      </p:grp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9398" y="2079625"/>
            <a:ext cx="9093202" cy="304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6000" b="0" i="0">
                <a:solidFill>
                  <a:schemeClr val="bg1"/>
                </a:solidFill>
                <a:latin typeface="Avenir LT Std 85 Heavy"/>
                <a:cs typeface="Avenir LT Std 85 Heavy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1847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solidFill>
                  <a:schemeClr val="accent5"/>
                </a:solidFill>
                <a:latin typeface="Avenir LT Std 35 Light" panose="020B0402020203020204" pitchFamily="34" charset="0"/>
              </a:rPr>
              <a:t>Grow Beyond.</a:t>
            </a:r>
            <a:endParaRPr lang="en-US" sz="1600" dirty="0">
              <a:solidFill>
                <a:schemeClr val="accent5"/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998580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chemeClr val="accent5"/>
                </a:solidFill>
                <a:latin typeface="Avenir LT Std 35 Light" panose="020B0402020203020204" pitchFamily="34" charset="0"/>
              </a:rPr>
              <a:t>www.q2ebanking.com</a:t>
            </a:r>
            <a:endParaRPr lang="en-US" sz="1600" dirty="0">
              <a:solidFill>
                <a:schemeClr val="accent5"/>
              </a:solidFill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1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21934"/>
            <a:ext cx="9144000" cy="3843864"/>
          </a:xfrm>
        </p:spPr>
        <p:txBody>
          <a:bodyPr anchor="ctr"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000">
                <a:solidFill>
                  <a:srgbClr val="8D9196"/>
                </a:solidFill>
                <a:latin typeface="Avenir LT Std 35 Light" panose="020B04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</p:spTree>
    <p:extLst>
      <p:ext uri="{BB962C8B-B14F-4D97-AF65-F5344CB8AC3E}">
        <p14:creationId xmlns:p14="http://schemas.microsoft.com/office/powerpoint/2010/main" val="406716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39654" y="5938199"/>
            <a:ext cx="12386733" cy="1696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4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1524000" y="1921934"/>
            <a:ext cx="9144000" cy="3843864"/>
          </a:xfrm>
        </p:spPr>
        <p:txBody>
          <a:bodyPr anchor="ctr"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000">
                <a:solidFill>
                  <a:srgbClr val="8D9196"/>
                </a:solidFill>
                <a:latin typeface="Avenir LT Std 35 Light" panose="020B04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101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39654" y="5938199"/>
            <a:ext cx="12386733" cy="1696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93133" y="-67733"/>
            <a:ext cx="12386733" cy="1696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3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4975" y="2258483"/>
            <a:ext cx="9144000" cy="3048000"/>
          </a:xfrm>
        </p:spPr>
        <p:txBody>
          <a:bodyPr anchor="ctr">
            <a:normAutofit/>
          </a:bodyPr>
          <a:lstStyle>
            <a:lvl1pPr marL="457200" indent="-4572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000">
                <a:solidFill>
                  <a:srgbClr val="8D9196"/>
                </a:solidFill>
                <a:latin typeface="Avenir LT Std 35 Light" panose="020B04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2101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6214533"/>
          </a:xfrm>
          <a:prstGeom prst="rect">
            <a:avLst/>
          </a:prstGeom>
          <a:gradFill flip="none" rotWithShape="1">
            <a:gsLst>
              <a:gs pos="77000">
                <a:srgbClr val="F8F8F8">
                  <a:alpha val="0"/>
                </a:srgbClr>
              </a:gs>
              <a:gs pos="100000">
                <a:schemeClr val="bg2">
                  <a:lumMod val="9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0" y="207438"/>
            <a:ext cx="12192000" cy="102446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venir LT Std 85 Heav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itle 1"/>
          <p:cNvSpPr txBox="1">
            <a:spLocks/>
          </p:cNvSpPr>
          <p:nvPr userDrawn="1"/>
        </p:nvSpPr>
        <p:spPr>
          <a:xfrm>
            <a:off x="8964718" y="6356249"/>
            <a:ext cx="3033473" cy="369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fld id="{393E6B7D-53C5-48F0-A32D-7DB7B347B5D8}" type="datetime4">
              <a:rPr lang="en-US" sz="1200" smtClean="0">
                <a:solidFill>
                  <a:srgbClr val="D4D9DE"/>
                </a:solidFill>
                <a:latin typeface="Avenir LT Std 35 Light" panose="020B0402020203020204" pitchFamily="34" charset="0"/>
              </a:rPr>
              <a:t>December 13, 2017</a:t>
            </a:fld>
            <a:endParaRPr lang="en-US" sz="1400" dirty="0">
              <a:solidFill>
                <a:srgbClr val="D4D9DE"/>
              </a:solidFill>
              <a:latin typeface="Avenir LT Std 35 Light" panose="020B0402020203020204" pitchFamily="34" charset="0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278427" y="6416409"/>
            <a:ext cx="452520" cy="254000"/>
            <a:chOff x="5148976" y="2549673"/>
            <a:chExt cx="1498584" cy="841157"/>
          </a:xfrm>
          <a:solidFill>
            <a:schemeClr val="accent3"/>
          </a:solidFill>
        </p:grpSpPr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148976" y="2549673"/>
              <a:ext cx="892992" cy="841157"/>
            </a:xfrm>
            <a:custGeom>
              <a:avLst/>
              <a:gdLst>
                <a:gd name="T0" fmla="*/ 607 w 735"/>
                <a:gd name="T1" fmla="*/ 572 h 692"/>
                <a:gd name="T2" fmla="*/ 692 w 735"/>
                <a:gd name="T3" fmla="*/ 346 h 692"/>
                <a:gd name="T4" fmla="*/ 346 w 735"/>
                <a:gd name="T5" fmla="*/ 0 h 692"/>
                <a:gd name="T6" fmla="*/ 0 w 735"/>
                <a:gd name="T7" fmla="*/ 346 h 692"/>
                <a:gd name="T8" fmla="*/ 303 w 735"/>
                <a:gd name="T9" fmla="*/ 689 h 692"/>
                <a:gd name="T10" fmla="*/ 303 w 735"/>
                <a:gd name="T11" fmla="*/ 567 h 692"/>
                <a:gd name="T12" fmla="*/ 186 w 735"/>
                <a:gd name="T13" fmla="*/ 505 h 692"/>
                <a:gd name="T14" fmla="*/ 120 w 735"/>
                <a:gd name="T15" fmla="*/ 346 h 692"/>
                <a:gd name="T16" fmla="*/ 186 w 735"/>
                <a:gd name="T17" fmla="*/ 186 h 692"/>
                <a:gd name="T18" fmla="*/ 346 w 735"/>
                <a:gd name="T19" fmla="*/ 119 h 692"/>
                <a:gd name="T20" fmla="*/ 506 w 735"/>
                <a:gd name="T21" fmla="*/ 186 h 692"/>
                <a:gd name="T22" fmla="*/ 572 w 735"/>
                <a:gd name="T23" fmla="*/ 346 h 692"/>
                <a:gd name="T24" fmla="*/ 506 w 735"/>
                <a:gd name="T25" fmla="*/ 505 h 692"/>
                <a:gd name="T26" fmla="*/ 388 w 735"/>
                <a:gd name="T27" fmla="*/ 568 h 692"/>
                <a:gd name="T28" fmla="*/ 388 w 735"/>
                <a:gd name="T29" fmla="*/ 692 h 692"/>
                <a:gd name="T30" fmla="*/ 735 w 735"/>
                <a:gd name="T31" fmla="*/ 692 h 692"/>
                <a:gd name="T32" fmla="*/ 735 w 735"/>
                <a:gd name="T33" fmla="*/ 572 h 692"/>
                <a:gd name="T34" fmla="*/ 607 w 735"/>
                <a:gd name="T3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5" h="692">
                  <a:moveTo>
                    <a:pt x="607" y="572"/>
                  </a:moveTo>
                  <a:cubicBezTo>
                    <a:pt x="660" y="511"/>
                    <a:pt x="692" y="432"/>
                    <a:pt x="692" y="346"/>
                  </a:cubicBezTo>
                  <a:cubicBezTo>
                    <a:pt x="692" y="154"/>
                    <a:pt x="537" y="0"/>
                    <a:pt x="346" y="0"/>
                  </a:cubicBezTo>
                  <a:cubicBezTo>
                    <a:pt x="155" y="0"/>
                    <a:pt x="0" y="154"/>
                    <a:pt x="0" y="346"/>
                  </a:cubicBezTo>
                  <a:cubicBezTo>
                    <a:pt x="0" y="522"/>
                    <a:pt x="132" y="667"/>
                    <a:pt x="303" y="689"/>
                  </a:cubicBezTo>
                  <a:cubicBezTo>
                    <a:pt x="303" y="567"/>
                    <a:pt x="303" y="567"/>
                    <a:pt x="303" y="567"/>
                  </a:cubicBezTo>
                  <a:cubicBezTo>
                    <a:pt x="257" y="559"/>
                    <a:pt x="217" y="537"/>
                    <a:pt x="186" y="505"/>
                  </a:cubicBezTo>
                  <a:cubicBezTo>
                    <a:pt x="145" y="464"/>
                    <a:pt x="120" y="408"/>
                    <a:pt x="120" y="346"/>
                  </a:cubicBezTo>
                  <a:cubicBezTo>
                    <a:pt x="120" y="283"/>
                    <a:pt x="145" y="227"/>
                    <a:pt x="186" y="186"/>
                  </a:cubicBezTo>
                  <a:cubicBezTo>
                    <a:pt x="227" y="145"/>
                    <a:pt x="283" y="120"/>
                    <a:pt x="346" y="119"/>
                  </a:cubicBezTo>
                  <a:cubicBezTo>
                    <a:pt x="408" y="120"/>
                    <a:pt x="465" y="145"/>
                    <a:pt x="506" y="186"/>
                  </a:cubicBezTo>
                  <a:cubicBezTo>
                    <a:pt x="547" y="227"/>
                    <a:pt x="572" y="283"/>
                    <a:pt x="572" y="346"/>
                  </a:cubicBezTo>
                  <a:cubicBezTo>
                    <a:pt x="572" y="408"/>
                    <a:pt x="547" y="464"/>
                    <a:pt x="506" y="505"/>
                  </a:cubicBezTo>
                  <a:cubicBezTo>
                    <a:pt x="474" y="537"/>
                    <a:pt x="434" y="559"/>
                    <a:pt x="388" y="568"/>
                  </a:cubicBezTo>
                  <a:cubicBezTo>
                    <a:pt x="388" y="692"/>
                    <a:pt x="388" y="692"/>
                    <a:pt x="388" y="692"/>
                  </a:cubicBezTo>
                  <a:cubicBezTo>
                    <a:pt x="735" y="692"/>
                    <a:pt x="735" y="692"/>
                    <a:pt x="735" y="692"/>
                  </a:cubicBezTo>
                  <a:cubicBezTo>
                    <a:pt x="735" y="572"/>
                    <a:pt x="735" y="572"/>
                    <a:pt x="735" y="572"/>
                  </a:cubicBezTo>
                  <a:lnTo>
                    <a:pt x="607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094316" y="2549673"/>
              <a:ext cx="553244" cy="841157"/>
            </a:xfrm>
            <a:custGeom>
              <a:avLst/>
              <a:gdLst>
                <a:gd name="T0" fmla="*/ 0 w 455"/>
                <a:gd name="T1" fmla="*/ 572 h 692"/>
                <a:gd name="T2" fmla="*/ 264 w 455"/>
                <a:gd name="T3" fmla="*/ 314 h 692"/>
                <a:gd name="T4" fmla="*/ 288 w 455"/>
                <a:gd name="T5" fmla="*/ 290 h 692"/>
                <a:gd name="T6" fmla="*/ 310 w 455"/>
                <a:gd name="T7" fmla="*/ 262 h 692"/>
                <a:gd name="T8" fmla="*/ 327 w 455"/>
                <a:gd name="T9" fmla="*/ 232 h 692"/>
                <a:gd name="T10" fmla="*/ 334 w 455"/>
                <a:gd name="T11" fmla="*/ 199 h 692"/>
                <a:gd name="T12" fmla="*/ 326 w 455"/>
                <a:gd name="T13" fmla="*/ 161 h 692"/>
                <a:gd name="T14" fmla="*/ 304 w 455"/>
                <a:gd name="T15" fmla="*/ 133 h 692"/>
                <a:gd name="T16" fmla="*/ 273 w 455"/>
                <a:gd name="T17" fmla="*/ 116 h 692"/>
                <a:gd name="T18" fmla="*/ 235 w 455"/>
                <a:gd name="T19" fmla="*/ 109 h 692"/>
                <a:gd name="T20" fmla="*/ 164 w 455"/>
                <a:gd name="T21" fmla="*/ 134 h 692"/>
                <a:gd name="T22" fmla="*/ 130 w 455"/>
                <a:gd name="T23" fmla="*/ 202 h 692"/>
                <a:gd name="T24" fmla="*/ 9 w 455"/>
                <a:gd name="T25" fmla="*/ 192 h 692"/>
                <a:gd name="T26" fmla="*/ 32 w 455"/>
                <a:gd name="T27" fmla="*/ 109 h 692"/>
                <a:gd name="T28" fmla="*/ 80 w 455"/>
                <a:gd name="T29" fmla="*/ 49 h 692"/>
                <a:gd name="T30" fmla="*/ 149 w 455"/>
                <a:gd name="T31" fmla="*/ 12 h 692"/>
                <a:gd name="T32" fmla="*/ 235 w 455"/>
                <a:gd name="T33" fmla="*/ 0 h 692"/>
                <a:gd name="T34" fmla="*/ 321 w 455"/>
                <a:gd name="T35" fmla="*/ 12 h 692"/>
                <a:gd name="T36" fmla="*/ 391 w 455"/>
                <a:gd name="T37" fmla="*/ 47 h 692"/>
                <a:gd name="T38" fmla="*/ 438 w 455"/>
                <a:gd name="T39" fmla="*/ 108 h 692"/>
                <a:gd name="T40" fmla="*/ 455 w 455"/>
                <a:gd name="T41" fmla="*/ 193 h 692"/>
                <a:gd name="T42" fmla="*/ 426 w 455"/>
                <a:gd name="T43" fmla="*/ 304 h 692"/>
                <a:gd name="T44" fmla="*/ 350 w 455"/>
                <a:gd name="T45" fmla="*/ 393 h 692"/>
                <a:gd name="T46" fmla="*/ 151 w 455"/>
                <a:gd name="T47" fmla="*/ 572 h 692"/>
                <a:gd name="T48" fmla="*/ 455 w 455"/>
                <a:gd name="T49" fmla="*/ 572 h 692"/>
                <a:gd name="T50" fmla="*/ 455 w 455"/>
                <a:gd name="T51" fmla="*/ 692 h 692"/>
                <a:gd name="T52" fmla="*/ 0 w 455"/>
                <a:gd name="T53" fmla="*/ 692 h 692"/>
                <a:gd name="T54" fmla="*/ 0 w 455"/>
                <a:gd name="T55" fmla="*/ 57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5" h="692">
                  <a:moveTo>
                    <a:pt x="0" y="572"/>
                  </a:moveTo>
                  <a:cubicBezTo>
                    <a:pt x="264" y="314"/>
                    <a:pt x="264" y="314"/>
                    <a:pt x="264" y="314"/>
                  </a:cubicBezTo>
                  <a:cubicBezTo>
                    <a:pt x="271" y="306"/>
                    <a:pt x="279" y="298"/>
                    <a:pt x="288" y="290"/>
                  </a:cubicBezTo>
                  <a:cubicBezTo>
                    <a:pt x="296" y="281"/>
                    <a:pt x="304" y="272"/>
                    <a:pt x="310" y="262"/>
                  </a:cubicBezTo>
                  <a:cubicBezTo>
                    <a:pt x="317" y="253"/>
                    <a:pt x="323" y="242"/>
                    <a:pt x="327" y="232"/>
                  </a:cubicBezTo>
                  <a:cubicBezTo>
                    <a:pt x="332" y="221"/>
                    <a:pt x="334" y="210"/>
                    <a:pt x="334" y="199"/>
                  </a:cubicBezTo>
                  <a:cubicBezTo>
                    <a:pt x="334" y="185"/>
                    <a:pt x="331" y="172"/>
                    <a:pt x="326" y="161"/>
                  </a:cubicBezTo>
                  <a:cubicBezTo>
                    <a:pt x="320" y="150"/>
                    <a:pt x="313" y="141"/>
                    <a:pt x="304" y="133"/>
                  </a:cubicBezTo>
                  <a:cubicBezTo>
                    <a:pt x="295" y="126"/>
                    <a:pt x="285" y="120"/>
                    <a:pt x="273" y="116"/>
                  </a:cubicBezTo>
                  <a:cubicBezTo>
                    <a:pt x="261" y="112"/>
                    <a:pt x="248" y="109"/>
                    <a:pt x="235" y="109"/>
                  </a:cubicBezTo>
                  <a:cubicBezTo>
                    <a:pt x="206" y="109"/>
                    <a:pt x="182" y="118"/>
                    <a:pt x="164" y="134"/>
                  </a:cubicBezTo>
                  <a:cubicBezTo>
                    <a:pt x="145" y="151"/>
                    <a:pt x="134" y="173"/>
                    <a:pt x="130" y="20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12" y="161"/>
                    <a:pt x="19" y="133"/>
                    <a:pt x="32" y="109"/>
                  </a:cubicBezTo>
                  <a:cubicBezTo>
                    <a:pt x="44" y="85"/>
                    <a:pt x="60" y="65"/>
                    <a:pt x="80" y="49"/>
                  </a:cubicBezTo>
                  <a:cubicBezTo>
                    <a:pt x="100" y="33"/>
                    <a:pt x="123" y="21"/>
                    <a:pt x="149" y="12"/>
                  </a:cubicBezTo>
                  <a:cubicBezTo>
                    <a:pt x="176" y="4"/>
                    <a:pt x="204" y="0"/>
                    <a:pt x="235" y="0"/>
                  </a:cubicBezTo>
                  <a:cubicBezTo>
                    <a:pt x="266" y="0"/>
                    <a:pt x="294" y="4"/>
                    <a:pt x="321" y="12"/>
                  </a:cubicBezTo>
                  <a:cubicBezTo>
                    <a:pt x="347" y="20"/>
                    <a:pt x="371" y="32"/>
                    <a:pt x="391" y="47"/>
                  </a:cubicBezTo>
                  <a:cubicBezTo>
                    <a:pt x="410" y="63"/>
                    <a:pt x="426" y="83"/>
                    <a:pt x="438" y="108"/>
                  </a:cubicBezTo>
                  <a:cubicBezTo>
                    <a:pt x="449" y="132"/>
                    <a:pt x="455" y="160"/>
                    <a:pt x="455" y="193"/>
                  </a:cubicBezTo>
                  <a:cubicBezTo>
                    <a:pt x="455" y="236"/>
                    <a:pt x="445" y="273"/>
                    <a:pt x="426" y="304"/>
                  </a:cubicBezTo>
                  <a:cubicBezTo>
                    <a:pt x="406" y="335"/>
                    <a:pt x="381" y="365"/>
                    <a:pt x="350" y="393"/>
                  </a:cubicBezTo>
                  <a:cubicBezTo>
                    <a:pt x="151" y="572"/>
                    <a:pt x="151" y="572"/>
                    <a:pt x="151" y="572"/>
                  </a:cubicBezTo>
                  <a:cubicBezTo>
                    <a:pt x="455" y="572"/>
                    <a:pt x="455" y="572"/>
                    <a:pt x="455" y="572"/>
                  </a:cubicBezTo>
                  <a:cubicBezTo>
                    <a:pt x="455" y="692"/>
                    <a:pt x="455" y="692"/>
                    <a:pt x="455" y="692"/>
                  </a:cubicBezTo>
                  <a:cubicBezTo>
                    <a:pt x="0" y="692"/>
                    <a:pt x="0" y="692"/>
                    <a:pt x="0" y="692"/>
                  </a:cubicBezTo>
                  <a:lnTo>
                    <a:pt x="0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84BD00"/>
                </a:solidFill>
                <a:cs typeface="Arial" charset="0"/>
              </a:endParaRPr>
            </a:p>
          </p:txBody>
        </p:sp>
      </p:grp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65729"/>
            <a:ext cx="12192000" cy="38893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Brief summary of title/descriptor of title.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767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5877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5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13" r:id="rId2"/>
    <p:sldLayoutId id="2147483714" r:id="rId3"/>
    <p:sldLayoutId id="2147483712" r:id="rId4"/>
    <p:sldLayoutId id="2147483715" r:id="rId5"/>
    <p:sldLayoutId id="2147483708" r:id="rId6"/>
    <p:sldLayoutId id="2147483685" r:id="rId7"/>
    <p:sldLayoutId id="2147483691" r:id="rId8"/>
    <p:sldLayoutId id="2147483696" r:id="rId9"/>
    <p:sldLayoutId id="2147483706" r:id="rId10"/>
    <p:sldLayoutId id="2147483692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-swann-q2/DevCon20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eswann/ca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48732" y="1444624"/>
            <a:ext cx="9093202" cy="3065231"/>
          </a:xfrm>
        </p:spPr>
        <p:txBody>
          <a:bodyPr/>
          <a:lstStyle/>
          <a:p>
            <a:r>
              <a:rPr lang="en-US" dirty="0"/>
              <a:t>Event Sourcing </a:t>
            </a:r>
          </a:p>
          <a:p>
            <a:r>
              <a:rPr lang="en-US" dirty="0"/>
              <a:t>&amp; CQRS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48731" y="5108645"/>
            <a:ext cx="6529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LT Std 85 Heavy"/>
                <a:cs typeface="Avenir LT Std 85 Heavy"/>
              </a:rPr>
              <a:t>Eric Swann – Account Opening</a:t>
            </a:r>
          </a:p>
        </p:txBody>
      </p:sp>
    </p:spTree>
    <p:extLst>
      <p:ext uri="{BB962C8B-B14F-4D97-AF65-F5344CB8AC3E}">
        <p14:creationId xmlns:p14="http://schemas.microsoft.com/office/powerpoint/2010/main" val="27104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97931" y="1605492"/>
            <a:ext cx="9093202" cy="3048000"/>
          </a:xfrm>
        </p:spPr>
        <p:txBody>
          <a:bodyPr/>
          <a:lstStyle/>
          <a:p>
            <a:r>
              <a:rPr lang="en-US" dirty="0"/>
              <a:t>Workshop: </a:t>
            </a:r>
          </a:p>
          <a:p>
            <a:r>
              <a:rPr lang="en-US" dirty="0"/>
              <a:t>Event Sourced Cart</a:t>
            </a:r>
          </a:p>
        </p:txBody>
      </p:sp>
    </p:spTree>
    <p:extLst>
      <p:ext uri="{BB962C8B-B14F-4D97-AF65-F5344CB8AC3E}">
        <p14:creationId xmlns:p14="http://schemas.microsoft.com/office/powerpoint/2010/main" val="2021010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16492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silver bullet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0267" y="1766358"/>
            <a:ext cx="10515600" cy="4041775"/>
          </a:xfrm>
        </p:spPr>
        <p:txBody>
          <a:bodyPr>
            <a:normAutofit/>
          </a:bodyPr>
          <a:lstStyle/>
          <a:p>
            <a:r>
              <a:rPr lang="en-US" dirty="0"/>
              <a:t>Defining the domain model and events </a:t>
            </a:r>
          </a:p>
          <a:p>
            <a:pPr lvl="1"/>
            <a:r>
              <a:rPr lang="en-US" dirty="0"/>
              <a:t>Tedious </a:t>
            </a:r>
          </a:p>
          <a:p>
            <a:pPr lvl="1"/>
            <a:r>
              <a:rPr lang="en-US" dirty="0"/>
              <a:t>Requires analysis and potential refactoring</a:t>
            </a:r>
          </a:p>
          <a:p>
            <a:r>
              <a:rPr lang="en-US" dirty="0"/>
              <a:t>Much more complex to build and deploy</a:t>
            </a:r>
          </a:p>
          <a:p>
            <a:r>
              <a:rPr lang="en-US" dirty="0"/>
              <a:t>Versioning…have to version events or add new events</a:t>
            </a:r>
          </a:p>
          <a:p>
            <a:r>
              <a:rPr lang="en-US" dirty="0"/>
              <a:t>System must retain backwards compatibility</a:t>
            </a:r>
          </a:p>
          <a:p>
            <a:r>
              <a:rPr lang="en-US" dirty="0"/>
              <a:t>Do you migrate events? How?</a:t>
            </a:r>
          </a:p>
        </p:txBody>
      </p:sp>
    </p:spTree>
    <p:extLst>
      <p:ext uri="{BB962C8B-B14F-4D97-AF65-F5344CB8AC3E}">
        <p14:creationId xmlns:p14="http://schemas.microsoft.com/office/powerpoint/2010/main" val="165220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Materials: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https://github.com/eric-swann-q2/DevCon2017</a:t>
            </a:r>
            <a:r>
              <a:rPr lang="en-US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Cars </a:t>
            </a:r>
            <a:r>
              <a:rPr lang="en-US" dirty="0"/>
              <a:t>(also on Nuget.org):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https://github.com/eswann/cars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1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Great Tastes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79037" y="2316774"/>
            <a:ext cx="7529085" cy="3125238"/>
          </a:xfrm>
        </p:spPr>
        <p:txBody>
          <a:bodyPr>
            <a:normAutofit/>
          </a:bodyPr>
          <a:lstStyle/>
          <a:p>
            <a:r>
              <a:rPr lang="en-US" dirty="0"/>
              <a:t>Event Sourcing and CQRS</a:t>
            </a:r>
          </a:p>
          <a:p>
            <a:r>
              <a:rPr lang="en-US" dirty="0"/>
              <a:t>Totally separate</a:t>
            </a:r>
          </a:p>
          <a:p>
            <a:r>
              <a:rPr lang="en-US" dirty="0"/>
              <a:t>Don’t have to be used together</a:t>
            </a:r>
          </a:p>
          <a:p>
            <a:r>
              <a:rPr lang="en-US" dirty="0"/>
              <a:t>But…they are a natural fit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9" y="1739724"/>
            <a:ext cx="2299615" cy="229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The shopping cart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26096" y="1825625"/>
            <a:ext cx="5627703" cy="3876799"/>
          </a:xfrm>
        </p:spPr>
        <p:txBody>
          <a:bodyPr/>
          <a:lstStyle/>
          <a:p>
            <a:r>
              <a:rPr lang="en-US" dirty="0"/>
              <a:t>C# / </a:t>
            </a:r>
            <a:r>
              <a:rPr lang="en-US" dirty="0" err="1"/>
              <a:t>.Net</a:t>
            </a:r>
            <a:r>
              <a:rPr lang="en-US" dirty="0"/>
              <a:t> Core</a:t>
            </a:r>
          </a:p>
          <a:p>
            <a:r>
              <a:rPr lang="en-US" dirty="0"/>
              <a:t>Cars (CQRS/Event Sourcing)</a:t>
            </a:r>
          </a:p>
          <a:p>
            <a:r>
              <a:rPr lang="en-US" dirty="0"/>
              <a:t>Mongo</a:t>
            </a:r>
          </a:p>
          <a:p>
            <a:r>
              <a:rPr lang="en-US" dirty="0"/>
              <a:t>Vue.js / Quasar</a:t>
            </a:r>
            <a:endParaRPr lang="en-US" dirty="0"/>
          </a:p>
          <a:p>
            <a:r>
              <a:rPr lang="en-US" dirty="0"/>
              <a:t>Visual Studio Code</a:t>
            </a:r>
          </a:p>
          <a:p>
            <a:r>
              <a:rPr lang="en-US" dirty="0"/>
              <a:t>Linux (Ubuntu)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40" y="1825625"/>
            <a:ext cx="4296375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6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CRUD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45367" y="1766358"/>
            <a:ext cx="7350711" cy="3876799"/>
          </a:xfrm>
        </p:spPr>
        <p:txBody>
          <a:bodyPr>
            <a:normAutofit/>
          </a:bodyPr>
          <a:lstStyle/>
          <a:p>
            <a:r>
              <a:rPr lang="en-US" dirty="0"/>
              <a:t>A snapshot of current state is stored</a:t>
            </a:r>
          </a:p>
          <a:p>
            <a:r>
              <a:rPr lang="en-US" dirty="0"/>
              <a:t>You have one or more rows or documents</a:t>
            </a:r>
          </a:p>
          <a:p>
            <a:r>
              <a:rPr lang="en-US" dirty="0"/>
              <a:t>You may have “data objects” </a:t>
            </a:r>
          </a:p>
          <a:p>
            <a:r>
              <a:rPr lang="en-US" dirty="0"/>
              <a:t>You might use an ORM or document store</a:t>
            </a:r>
          </a:p>
          <a:p>
            <a:r>
              <a:rPr lang="en-US" dirty="0"/>
              <a:t>Often this is OK!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5" y="1766358"/>
            <a:ext cx="3462106" cy="37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4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20575" y="1801570"/>
            <a:ext cx="6774484" cy="4041775"/>
          </a:xfrm>
        </p:spPr>
        <p:txBody>
          <a:bodyPr>
            <a:normAutofit/>
          </a:bodyPr>
          <a:lstStyle/>
          <a:p>
            <a:r>
              <a:rPr lang="en-US" dirty="0"/>
              <a:t>A shopper removes a cart item</a:t>
            </a:r>
          </a:p>
          <a:p>
            <a:r>
              <a:rPr lang="en-US" dirty="0"/>
              <a:t>Do you just delete it?</a:t>
            </a:r>
          </a:p>
          <a:p>
            <a:r>
              <a:rPr lang="en-US" dirty="0"/>
              <a:t>Is it ok to destroy that data?</a:t>
            </a:r>
          </a:p>
          <a:p>
            <a:r>
              <a:rPr lang="en-US" dirty="0"/>
              <a:t>Could that data have been useful?</a:t>
            </a:r>
          </a:p>
          <a:p>
            <a:r>
              <a:rPr lang="en-US" dirty="0"/>
              <a:t>You “soft deleted” it?</a:t>
            </a:r>
          </a:p>
          <a:p>
            <a:pPr lvl="1"/>
            <a:r>
              <a:rPr lang="en-US" dirty="0"/>
              <a:t>How did it come to be in that state?</a:t>
            </a:r>
          </a:p>
          <a:p>
            <a:pPr lvl="1"/>
            <a:r>
              <a:rPr lang="en-US" dirty="0"/>
              <a:t>Did the user remove it?  The system?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3" y="1801571"/>
            <a:ext cx="2961937" cy="202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3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70662" y="1775235"/>
            <a:ext cx="8061747" cy="3728919"/>
          </a:xfrm>
        </p:spPr>
        <p:txBody>
          <a:bodyPr>
            <a:normAutofit/>
          </a:bodyPr>
          <a:lstStyle/>
          <a:p>
            <a:r>
              <a:rPr lang="en-US" dirty="0"/>
              <a:t>Stakeholders want a new report</a:t>
            </a:r>
          </a:p>
          <a:p>
            <a:r>
              <a:rPr lang="en-US" dirty="0"/>
              <a:t>The cart item quantity was changed 5 times</a:t>
            </a:r>
          </a:p>
          <a:p>
            <a:pPr lvl="1"/>
            <a:r>
              <a:rPr lang="en-US" dirty="0"/>
              <a:t>Did you store that somewhere?</a:t>
            </a:r>
          </a:p>
          <a:p>
            <a:pPr lvl="1"/>
            <a:r>
              <a:rPr lang="en-US" dirty="0"/>
              <a:t>Do you have some really complicated audit log?</a:t>
            </a:r>
          </a:p>
          <a:p>
            <a:pPr lvl="1"/>
            <a:r>
              <a:rPr lang="en-US" dirty="0"/>
              <a:t>Can that log be transformed to a report model?</a:t>
            </a:r>
          </a:p>
          <a:p>
            <a:r>
              <a:rPr lang="en-US" dirty="0"/>
              <a:t>Approach needs to start from app inception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1" y="1775235"/>
            <a:ext cx="2782698" cy="22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2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23332" y="1563159"/>
            <a:ext cx="9093202" cy="3048000"/>
          </a:xfrm>
        </p:spPr>
        <p:txBody>
          <a:bodyPr/>
          <a:lstStyle/>
          <a:p>
            <a:r>
              <a:rPr lang="en-US" dirty="0"/>
              <a:t>Event Sourcing</a:t>
            </a:r>
          </a:p>
          <a:p>
            <a:r>
              <a:rPr lang="en-US" dirty="0"/>
              <a:t>to the Rescue</a:t>
            </a:r>
          </a:p>
        </p:txBody>
      </p:sp>
    </p:spTree>
    <p:extLst>
      <p:ext uri="{BB962C8B-B14F-4D97-AF65-F5344CB8AC3E}">
        <p14:creationId xmlns:p14="http://schemas.microsoft.com/office/powerpoint/2010/main" val="146532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3841" y="1757480"/>
            <a:ext cx="7128769" cy="4041775"/>
          </a:xfrm>
        </p:spPr>
        <p:txBody>
          <a:bodyPr>
            <a:normAutofit/>
          </a:bodyPr>
          <a:lstStyle/>
          <a:p>
            <a:r>
              <a:rPr lang="en-US" dirty="0"/>
              <a:t>You record domain events</a:t>
            </a:r>
          </a:p>
          <a:p>
            <a:r>
              <a:rPr lang="en-US" dirty="0"/>
              <a:t>You don’t store current state of an object *</a:t>
            </a:r>
          </a:p>
          <a:p>
            <a:r>
              <a:rPr lang="en-US" dirty="0"/>
              <a:t>Replay event streams to restore state</a:t>
            </a:r>
          </a:p>
          <a:p>
            <a:r>
              <a:rPr lang="en-US" dirty="0"/>
              <a:t>Built in audit log</a:t>
            </a:r>
          </a:p>
          <a:p>
            <a:r>
              <a:rPr lang="en-US" dirty="0"/>
              <a:t>Temporal and behavioral</a:t>
            </a:r>
          </a:p>
          <a:p>
            <a:r>
              <a:rPr lang="en-US" dirty="0"/>
              <a:t>Partners well with CQRS (</a:t>
            </a:r>
            <a:r>
              <a:rPr lang="en-US" dirty="0" err="1"/>
              <a:t>Eventing</a:t>
            </a:r>
            <a:r>
              <a:rPr lang="en-US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0" y="182658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1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CQRS – Command Query Responsibility Separation</a:t>
            </a:r>
          </a:p>
          <a:p>
            <a:r>
              <a:rPr lang="en-US" dirty="0"/>
              <a:t>Allows scaling of command and read sides separately</a:t>
            </a:r>
          </a:p>
          <a:p>
            <a:r>
              <a:rPr lang="en-US" dirty="0"/>
              <a:t>Allows usage of optimal technologies</a:t>
            </a:r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/>
              <a:t>Elastic</a:t>
            </a:r>
          </a:p>
          <a:p>
            <a:pPr lvl="1"/>
            <a:r>
              <a:rPr lang="en-US" dirty="0"/>
              <a:t>Cassandra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5979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2">
      <a:dk1>
        <a:srgbClr val="8D9196"/>
      </a:dk1>
      <a:lt1>
        <a:sysClr val="window" lastClr="FFFFFF"/>
      </a:lt1>
      <a:dk2>
        <a:srgbClr val="5B564D"/>
      </a:dk2>
      <a:lt2>
        <a:srgbClr val="FFFFFF"/>
      </a:lt2>
      <a:accent1>
        <a:srgbClr val="008EAA"/>
      </a:accent1>
      <a:accent2>
        <a:srgbClr val="EA6B14"/>
      </a:accent2>
      <a:accent3>
        <a:srgbClr val="84BD00"/>
      </a:accent3>
      <a:accent4>
        <a:srgbClr val="63666A"/>
      </a:accent4>
      <a:accent5>
        <a:srgbClr val="B35BA9"/>
      </a:accent5>
      <a:accent6>
        <a:srgbClr val="FCB424"/>
      </a:accent6>
      <a:hlink>
        <a:srgbClr val="008EAA"/>
      </a:hlink>
      <a:folHlink>
        <a:srgbClr val="EA6B14"/>
      </a:folHlink>
    </a:clrScheme>
    <a:fontScheme name="Q2">
      <a:majorFont>
        <a:latin typeface="Avenir LT Std 35 Light"/>
        <a:ea typeface=""/>
        <a:cs typeface=""/>
      </a:majorFont>
      <a:minorFont>
        <a:latin typeface="Avenir LT Std 35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2 corporate PPT template (2).potx [Read-Only]" id="{39BEE93B-94A9-42DF-8BDB-F266A13486AE}" vid="{CCBEE618-FC9A-47EA-AB55-7F2E14446F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Q2 corporate PPT template (2)</Template>
  <TotalTime>5070</TotalTime>
  <Words>460</Words>
  <Application>Microsoft Office PowerPoint</Application>
  <PresentationFormat>Widescreen</PresentationFormat>
  <Paragraphs>87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LT Std 35 Light</vt:lpstr>
      <vt:lpstr>Avenir LT Std 85 Heavy</vt:lpstr>
      <vt:lpstr>Calibri</vt:lpstr>
      <vt:lpstr>Office Theme</vt:lpstr>
      <vt:lpstr>PowerPoint Presentation</vt:lpstr>
      <vt:lpstr>Two Great Tastes</vt:lpstr>
      <vt:lpstr>Case Study: The shopping cart</vt:lpstr>
      <vt:lpstr>The CRUD Approach</vt:lpstr>
      <vt:lpstr>What happens when…</vt:lpstr>
      <vt:lpstr>And then…</vt:lpstr>
      <vt:lpstr>PowerPoint Presentation</vt:lpstr>
      <vt:lpstr>Event Sourcing</vt:lpstr>
      <vt:lpstr>CQRS</vt:lpstr>
      <vt:lpstr>PowerPoint Presentation</vt:lpstr>
      <vt:lpstr>PowerPoint Presentation</vt:lpstr>
      <vt:lpstr>Not a silver bullet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 Senko</dc:creator>
  <cp:lastModifiedBy>Eric Swann</cp:lastModifiedBy>
  <cp:revision>487</cp:revision>
  <cp:lastPrinted>2015-02-12T20:13:41Z</cp:lastPrinted>
  <dcterms:created xsi:type="dcterms:W3CDTF">2013-12-11T12:01:56Z</dcterms:created>
  <dcterms:modified xsi:type="dcterms:W3CDTF">2017-12-13T14:58:55Z</dcterms:modified>
</cp:coreProperties>
</file>